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4" r:id="rId1"/>
  </p:sldMasterIdLst>
  <p:notesMasterIdLst>
    <p:notesMasterId r:id="rId32"/>
  </p:notesMasterIdLst>
  <p:sldIdLst>
    <p:sldId id="256" r:id="rId2"/>
    <p:sldId id="257" r:id="rId3"/>
    <p:sldId id="258" r:id="rId4"/>
    <p:sldId id="291" r:id="rId5"/>
    <p:sldId id="259" r:id="rId6"/>
    <p:sldId id="267" r:id="rId7"/>
    <p:sldId id="268" r:id="rId8"/>
    <p:sldId id="269" r:id="rId9"/>
    <p:sldId id="260" r:id="rId10"/>
    <p:sldId id="261" r:id="rId11"/>
    <p:sldId id="292" r:id="rId12"/>
    <p:sldId id="302" r:id="rId13"/>
    <p:sldId id="270" r:id="rId14"/>
    <p:sldId id="271" r:id="rId15"/>
    <p:sldId id="273" r:id="rId16"/>
    <p:sldId id="274" r:id="rId17"/>
    <p:sldId id="275" r:id="rId18"/>
    <p:sldId id="294" r:id="rId19"/>
    <p:sldId id="276" r:id="rId20"/>
    <p:sldId id="277" r:id="rId21"/>
    <p:sldId id="278" r:id="rId22"/>
    <p:sldId id="295" r:id="rId23"/>
    <p:sldId id="297" r:id="rId24"/>
    <p:sldId id="296" r:id="rId25"/>
    <p:sldId id="301" r:id="rId26"/>
    <p:sldId id="298" r:id="rId27"/>
    <p:sldId id="299" r:id="rId28"/>
    <p:sldId id="300" r:id="rId29"/>
    <p:sldId id="284" r:id="rId30"/>
    <p:sldId id="29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5Z6bQy7gXEp59GRkNnUq1g==" hashData="gzGBEYeAL09mjmKalyO1DIRkYtWBByg3dddXaQmodcHnD7LpUxme9YYc1oxsK9l0H2lqMK++FD3cRZM1T8Rit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777777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5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8557D-3E00-4797-8B99-795ED0F3BD6B}" type="doc">
      <dgm:prSet loTypeId="urn:microsoft.com/office/officeart/2005/8/layout/process5" loCatId="process" qsTypeId="urn:microsoft.com/office/officeart/2005/8/quickstyle/3d7" qsCatId="3D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245A931A-9E2A-45E6-AC01-825ABE3CD84B}">
      <dgm:prSet phldrT="[Texto]"/>
      <dgm:spPr/>
      <dgm:t>
        <a:bodyPr/>
        <a:lstStyle/>
        <a:p>
          <a:r>
            <a:rPr lang="pt-BR" dirty="0"/>
            <a:t>Planejar</a:t>
          </a:r>
        </a:p>
      </dgm:t>
    </dgm:pt>
    <dgm:pt modelId="{DC999022-E57B-4030-890D-4F8EA48C3BA6}" type="parTrans" cxnId="{E22EA063-C70C-4716-8C22-F8ACE1859787}">
      <dgm:prSet/>
      <dgm:spPr/>
      <dgm:t>
        <a:bodyPr/>
        <a:lstStyle/>
        <a:p>
          <a:endParaRPr lang="pt-BR"/>
        </a:p>
      </dgm:t>
    </dgm:pt>
    <dgm:pt modelId="{150CBCB0-2F66-4F0A-B676-BD749369B936}" type="sibTrans" cxnId="{E22EA063-C70C-4716-8C22-F8ACE1859787}">
      <dgm:prSet/>
      <dgm:spPr/>
      <dgm:t>
        <a:bodyPr/>
        <a:lstStyle/>
        <a:p>
          <a:endParaRPr lang="pt-BR" dirty="0"/>
        </a:p>
      </dgm:t>
    </dgm:pt>
    <dgm:pt modelId="{E37D4288-F97F-4EFB-B905-7CB02158B5CB}">
      <dgm:prSet phldrT="[Texto]"/>
      <dgm:spPr/>
      <dgm:t>
        <a:bodyPr/>
        <a:lstStyle/>
        <a:p>
          <a:r>
            <a:rPr lang="pt-BR" dirty="0"/>
            <a:t>Projetar</a:t>
          </a:r>
        </a:p>
      </dgm:t>
    </dgm:pt>
    <dgm:pt modelId="{1C60A46A-0DC8-44AC-AD3E-22A131A55D06}" type="parTrans" cxnId="{658FAB7E-1551-49C5-B5DF-D9954937C011}">
      <dgm:prSet/>
      <dgm:spPr/>
      <dgm:t>
        <a:bodyPr/>
        <a:lstStyle/>
        <a:p>
          <a:endParaRPr lang="pt-BR"/>
        </a:p>
      </dgm:t>
    </dgm:pt>
    <dgm:pt modelId="{3C4E4563-ED72-4B80-80BD-076BAA295F5D}" type="sibTrans" cxnId="{658FAB7E-1551-49C5-B5DF-D9954937C011}">
      <dgm:prSet/>
      <dgm:spPr/>
      <dgm:t>
        <a:bodyPr/>
        <a:lstStyle/>
        <a:p>
          <a:endParaRPr lang="pt-BR" dirty="0"/>
        </a:p>
      </dgm:t>
    </dgm:pt>
    <dgm:pt modelId="{693C2206-ACF2-4C1F-BFA7-91115AFD2FBB}">
      <dgm:prSet phldrT="[Texto]"/>
      <dgm:spPr/>
      <dgm:t>
        <a:bodyPr/>
        <a:lstStyle/>
        <a:p>
          <a:r>
            <a:rPr lang="pt-BR" dirty="0"/>
            <a:t>Executar</a:t>
          </a:r>
        </a:p>
      </dgm:t>
    </dgm:pt>
    <dgm:pt modelId="{9DB0DB92-7517-4E2D-9E77-87B823FFB8B4}" type="parTrans" cxnId="{629638B1-CDE7-4181-90CF-062A9262F175}">
      <dgm:prSet/>
      <dgm:spPr/>
      <dgm:t>
        <a:bodyPr/>
        <a:lstStyle/>
        <a:p>
          <a:endParaRPr lang="pt-BR"/>
        </a:p>
      </dgm:t>
    </dgm:pt>
    <dgm:pt modelId="{79A55DCA-4312-4ED2-B7E3-6EE9651F205F}" type="sibTrans" cxnId="{629638B1-CDE7-4181-90CF-062A9262F175}">
      <dgm:prSet/>
      <dgm:spPr/>
      <dgm:t>
        <a:bodyPr/>
        <a:lstStyle/>
        <a:p>
          <a:endParaRPr lang="pt-BR" dirty="0"/>
        </a:p>
      </dgm:t>
    </dgm:pt>
    <dgm:pt modelId="{C7081508-1400-4A44-A8C9-A6E054D990C0}">
      <dgm:prSet phldrT="[Texto]"/>
      <dgm:spPr/>
      <dgm:t>
        <a:bodyPr/>
        <a:lstStyle/>
        <a:p>
          <a:r>
            <a:rPr lang="pt-BR" dirty="0"/>
            <a:t>Entregar</a:t>
          </a:r>
        </a:p>
      </dgm:t>
    </dgm:pt>
    <dgm:pt modelId="{A6799DBA-CC0F-4AF9-8C15-865D8501F45F}" type="parTrans" cxnId="{22316D83-6E54-4B96-A90B-09B1E7DC1323}">
      <dgm:prSet/>
      <dgm:spPr/>
      <dgm:t>
        <a:bodyPr/>
        <a:lstStyle/>
        <a:p>
          <a:endParaRPr lang="pt-BR"/>
        </a:p>
      </dgm:t>
    </dgm:pt>
    <dgm:pt modelId="{481D849F-CF6C-41D4-9ABD-0753D75AB3E7}" type="sibTrans" cxnId="{22316D83-6E54-4B96-A90B-09B1E7DC1323}">
      <dgm:prSet/>
      <dgm:spPr/>
      <dgm:t>
        <a:bodyPr/>
        <a:lstStyle/>
        <a:p>
          <a:endParaRPr lang="pt-BR"/>
        </a:p>
      </dgm:t>
    </dgm:pt>
    <dgm:pt modelId="{2E7FE038-B4DA-4C5C-BC00-031D7DB5627E}" type="pres">
      <dgm:prSet presAssocID="{6EE8557D-3E00-4797-8B99-795ED0F3BD6B}" presName="diagram" presStyleCnt="0">
        <dgm:presLayoutVars>
          <dgm:dir/>
          <dgm:resizeHandles val="exact"/>
        </dgm:presLayoutVars>
      </dgm:prSet>
      <dgm:spPr/>
    </dgm:pt>
    <dgm:pt modelId="{E82C8B70-B71A-4CC4-800E-2FCD768D2810}" type="pres">
      <dgm:prSet presAssocID="{245A931A-9E2A-45E6-AC01-825ABE3CD84B}" presName="node" presStyleLbl="node1" presStyleIdx="0" presStyleCnt="4">
        <dgm:presLayoutVars>
          <dgm:bulletEnabled val="1"/>
        </dgm:presLayoutVars>
      </dgm:prSet>
      <dgm:spPr/>
    </dgm:pt>
    <dgm:pt modelId="{E7DF1569-F47A-47E4-A1B4-FD9BEDEB4C4C}" type="pres">
      <dgm:prSet presAssocID="{150CBCB0-2F66-4F0A-B676-BD749369B936}" presName="sibTrans" presStyleLbl="sibTrans2D1" presStyleIdx="0" presStyleCnt="3"/>
      <dgm:spPr/>
    </dgm:pt>
    <dgm:pt modelId="{FA431A0E-397E-4DBA-9083-B50AC5132D03}" type="pres">
      <dgm:prSet presAssocID="{150CBCB0-2F66-4F0A-B676-BD749369B936}" presName="connectorText" presStyleLbl="sibTrans2D1" presStyleIdx="0" presStyleCnt="3"/>
      <dgm:spPr/>
    </dgm:pt>
    <dgm:pt modelId="{1E59A819-120F-4368-91F3-EB07934283B3}" type="pres">
      <dgm:prSet presAssocID="{E37D4288-F97F-4EFB-B905-7CB02158B5CB}" presName="node" presStyleLbl="node1" presStyleIdx="1" presStyleCnt="4">
        <dgm:presLayoutVars>
          <dgm:bulletEnabled val="1"/>
        </dgm:presLayoutVars>
      </dgm:prSet>
      <dgm:spPr/>
    </dgm:pt>
    <dgm:pt modelId="{37B83E04-220D-4195-B219-C608560CD7F8}" type="pres">
      <dgm:prSet presAssocID="{3C4E4563-ED72-4B80-80BD-076BAA295F5D}" presName="sibTrans" presStyleLbl="sibTrans2D1" presStyleIdx="1" presStyleCnt="3"/>
      <dgm:spPr/>
    </dgm:pt>
    <dgm:pt modelId="{55504903-26DB-4D4F-9CF0-FDF32880A83C}" type="pres">
      <dgm:prSet presAssocID="{3C4E4563-ED72-4B80-80BD-076BAA295F5D}" presName="connectorText" presStyleLbl="sibTrans2D1" presStyleIdx="1" presStyleCnt="3"/>
      <dgm:spPr/>
    </dgm:pt>
    <dgm:pt modelId="{9C918DE9-40A3-4C2A-9D9E-F45BF7D17F28}" type="pres">
      <dgm:prSet presAssocID="{693C2206-ACF2-4C1F-BFA7-91115AFD2FBB}" presName="node" presStyleLbl="node1" presStyleIdx="2" presStyleCnt="4">
        <dgm:presLayoutVars>
          <dgm:bulletEnabled val="1"/>
        </dgm:presLayoutVars>
      </dgm:prSet>
      <dgm:spPr/>
    </dgm:pt>
    <dgm:pt modelId="{53A10397-B3A5-4042-95FA-E640F3A0D878}" type="pres">
      <dgm:prSet presAssocID="{79A55DCA-4312-4ED2-B7E3-6EE9651F205F}" presName="sibTrans" presStyleLbl="sibTrans2D1" presStyleIdx="2" presStyleCnt="3"/>
      <dgm:spPr/>
    </dgm:pt>
    <dgm:pt modelId="{45E9D103-88BD-4592-AD19-61A16CF61868}" type="pres">
      <dgm:prSet presAssocID="{79A55DCA-4312-4ED2-B7E3-6EE9651F205F}" presName="connectorText" presStyleLbl="sibTrans2D1" presStyleIdx="2" presStyleCnt="3"/>
      <dgm:spPr/>
    </dgm:pt>
    <dgm:pt modelId="{8EE7E38A-0728-4A10-A62A-560AC54BA751}" type="pres">
      <dgm:prSet presAssocID="{C7081508-1400-4A44-A8C9-A6E054D990C0}" presName="node" presStyleLbl="node1" presStyleIdx="3" presStyleCnt="4">
        <dgm:presLayoutVars>
          <dgm:bulletEnabled val="1"/>
        </dgm:presLayoutVars>
      </dgm:prSet>
      <dgm:spPr/>
    </dgm:pt>
  </dgm:ptLst>
  <dgm:cxnLst>
    <dgm:cxn modelId="{5FE4E010-BD63-47C3-B48E-47BB724851C5}" type="presOf" srcId="{E37D4288-F97F-4EFB-B905-7CB02158B5CB}" destId="{1E59A819-120F-4368-91F3-EB07934283B3}" srcOrd="0" destOrd="0" presId="urn:microsoft.com/office/officeart/2005/8/layout/process5"/>
    <dgm:cxn modelId="{9B7FE110-D0DE-41B7-818A-66142FA65559}" type="presOf" srcId="{79A55DCA-4312-4ED2-B7E3-6EE9651F205F}" destId="{53A10397-B3A5-4042-95FA-E640F3A0D878}" srcOrd="0" destOrd="0" presId="urn:microsoft.com/office/officeart/2005/8/layout/process5"/>
    <dgm:cxn modelId="{03A6A72A-B683-4D53-A3F8-7ACE0A98F267}" type="presOf" srcId="{3C4E4563-ED72-4B80-80BD-076BAA295F5D}" destId="{55504903-26DB-4D4F-9CF0-FDF32880A83C}" srcOrd="1" destOrd="0" presId="urn:microsoft.com/office/officeart/2005/8/layout/process5"/>
    <dgm:cxn modelId="{E22EA063-C70C-4716-8C22-F8ACE1859787}" srcId="{6EE8557D-3E00-4797-8B99-795ED0F3BD6B}" destId="{245A931A-9E2A-45E6-AC01-825ABE3CD84B}" srcOrd="0" destOrd="0" parTransId="{DC999022-E57B-4030-890D-4F8EA48C3BA6}" sibTransId="{150CBCB0-2F66-4F0A-B676-BD749369B936}"/>
    <dgm:cxn modelId="{D93AE869-9D43-4A0E-8285-D19C6D6DB901}" type="presOf" srcId="{150CBCB0-2F66-4F0A-B676-BD749369B936}" destId="{FA431A0E-397E-4DBA-9083-B50AC5132D03}" srcOrd="1" destOrd="0" presId="urn:microsoft.com/office/officeart/2005/8/layout/process5"/>
    <dgm:cxn modelId="{A99A024E-A733-4F40-A80E-422CA69637DC}" type="presOf" srcId="{245A931A-9E2A-45E6-AC01-825ABE3CD84B}" destId="{E82C8B70-B71A-4CC4-800E-2FCD768D2810}" srcOrd="0" destOrd="0" presId="urn:microsoft.com/office/officeart/2005/8/layout/process5"/>
    <dgm:cxn modelId="{658FAB7E-1551-49C5-B5DF-D9954937C011}" srcId="{6EE8557D-3E00-4797-8B99-795ED0F3BD6B}" destId="{E37D4288-F97F-4EFB-B905-7CB02158B5CB}" srcOrd="1" destOrd="0" parTransId="{1C60A46A-0DC8-44AC-AD3E-22A131A55D06}" sibTransId="{3C4E4563-ED72-4B80-80BD-076BAA295F5D}"/>
    <dgm:cxn modelId="{22316D83-6E54-4B96-A90B-09B1E7DC1323}" srcId="{6EE8557D-3E00-4797-8B99-795ED0F3BD6B}" destId="{C7081508-1400-4A44-A8C9-A6E054D990C0}" srcOrd="3" destOrd="0" parTransId="{A6799DBA-CC0F-4AF9-8C15-865D8501F45F}" sibTransId="{481D849F-CF6C-41D4-9ABD-0753D75AB3E7}"/>
    <dgm:cxn modelId="{518FF4AB-B6AD-46DB-BC7B-8851E1BD1357}" type="presOf" srcId="{3C4E4563-ED72-4B80-80BD-076BAA295F5D}" destId="{37B83E04-220D-4195-B219-C608560CD7F8}" srcOrd="0" destOrd="0" presId="urn:microsoft.com/office/officeart/2005/8/layout/process5"/>
    <dgm:cxn modelId="{E040C4AE-C5DF-44A9-8337-3BB6971029EF}" type="presOf" srcId="{C7081508-1400-4A44-A8C9-A6E054D990C0}" destId="{8EE7E38A-0728-4A10-A62A-560AC54BA751}" srcOrd="0" destOrd="0" presId="urn:microsoft.com/office/officeart/2005/8/layout/process5"/>
    <dgm:cxn modelId="{629638B1-CDE7-4181-90CF-062A9262F175}" srcId="{6EE8557D-3E00-4797-8B99-795ED0F3BD6B}" destId="{693C2206-ACF2-4C1F-BFA7-91115AFD2FBB}" srcOrd="2" destOrd="0" parTransId="{9DB0DB92-7517-4E2D-9E77-87B823FFB8B4}" sibTransId="{79A55DCA-4312-4ED2-B7E3-6EE9651F205F}"/>
    <dgm:cxn modelId="{1DB86FB6-7568-4D9A-A5BD-0ADF5CDCE1A9}" type="presOf" srcId="{6EE8557D-3E00-4797-8B99-795ED0F3BD6B}" destId="{2E7FE038-B4DA-4C5C-BC00-031D7DB5627E}" srcOrd="0" destOrd="0" presId="urn:microsoft.com/office/officeart/2005/8/layout/process5"/>
    <dgm:cxn modelId="{B6EAEFC8-5ED0-4253-BF5F-163B062DF3FE}" type="presOf" srcId="{150CBCB0-2F66-4F0A-B676-BD749369B936}" destId="{E7DF1569-F47A-47E4-A1B4-FD9BEDEB4C4C}" srcOrd="0" destOrd="0" presId="urn:microsoft.com/office/officeart/2005/8/layout/process5"/>
    <dgm:cxn modelId="{931D64E5-C346-4FCD-9304-D5A6DF7228E0}" type="presOf" srcId="{693C2206-ACF2-4C1F-BFA7-91115AFD2FBB}" destId="{9C918DE9-40A3-4C2A-9D9E-F45BF7D17F28}" srcOrd="0" destOrd="0" presId="urn:microsoft.com/office/officeart/2005/8/layout/process5"/>
    <dgm:cxn modelId="{17E41AFA-14D5-469E-8B2B-417A32A0C35A}" type="presOf" srcId="{79A55DCA-4312-4ED2-B7E3-6EE9651F205F}" destId="{45E9D103-88BD-4592-AD19-61A16CF61868}" srcOrd="1" destOrd="0" presId="urn:microsoft.com/office/officeart/2005/8/layout/process5"/>
    <dgm:cxn modelId="{1510BC18-280D-4749-89B9-12BA98F35420}" type="presParOf" srcId="{2E7FE038-B4DA-4C5C-BC00-031D7DB5627E}" destId="{E82C8B70-B71A-4CC4-800E-2FCD768D2810}" srcOrd="0" destOrd="0" presId="urn:microsoft.com/office/officeart/2005/8/layout/process5"/>
    <dgm:cxn modelId="{C0672C29-5754-4475-B0B0-86FC9FCEFBA7}" type="presParOf" srcId="{2E7FE038-B4DA-4C5C-BC00-031D7DB5627E}" destId="{E7DF1569-F47A-47E4-A1B4-FD9BEDEB4C4C}" srcOrd="1" destOrd="0" presId="urn:microsoft.com/office/officeart/2005/8/layout/process5"/>
    <dgm:cxn modelId="{956C5604-3E53-40CF-B7CB-84EF179FD22D}" type="presParOf" srcId="{E7DF1569-F47A-47E4-A1B4-FD9BEDEB4C4C}" destId="{FA431A0E-397E-4DBA-9083-B50AC5132D03}" srcOrd="0" destOrd="0" presId="urn:microsoft.com/office/officeart/2005/8/layout/process5"/>
    <dgm:cxn modelId="{F23EA3AA-D774-4CCB-AC09-42B74F62EEA0}" type="presParOf" srcId="{2E7FE038-B4DA-4C5C-BC00-031D7DB5627E}" destId="{1E59A819-120F-4368-91F3-EB07934283B3}" srcOrd="2" destOrd="0" presId="urn:microsoft.com/office/officeart/2005/8/layout/process5"/>
    <dgm:cxn modelId="{D748CA05-975D-40B8-BD6F-AA22D0EE7C4E}" type="presParOf" srcId="{2E7FE038-B4DA-4C5C-BC00-031D7DB5627E}" destId="{37B83E04-220D-4195-B219-C608560CD7F8}" srcOrd="3" destOrd="0" presId="urn:microsoft.com/office/officeart/2005/8/layout/process5"/>
    <dgm:cxn modelId="{48FD08FC-1F42-464F-96D4-CF58CA21C2F1}" type="presParOf" srcId="{37B83E04-220D-4195-B219-C608560CD7F8}" destId="{55504903-26DB-4D4F-9CF0-FDF32880A83C}" srcOrd="0" destOrd="0" presId="urn:microsoft.com/office/officeart/2005/8/layout/process5"/>
    <dgm:cxn modelId="{3D203D0A-3408-4E8C-B035-A453B63E9075}" type="presParOf" srcId="{2E7FE038-B4DA-4C5C-BC00-031D7DB5627E}" destId="{9C918DE9-40A3-4C2A-9D9E-F45BF7D17F28}" srcOrd="4" destOrd="0" presId="urn:microsoft.com/office/officeart/2005/8/layout/process5"/>
    <dgm:cxn modelId="{7E4057F8-349E-42A2-8F59-5A1C5291E801}" type="presParOf" srcId="{2E7FE038-B4DA-4C5C-BC00-031D7DB5627E}" destId="{53A10397-B3A5-4042-95FA-E640F3A0D878}" srcOrd="5" destOrd="0" presId="urn:microsoft.com/office/officeart/2005/8/layout/process5"/>
    <dgm:cxn modelId="{4A9F5DFA-F91A-4DAF-B0C9-97DCE3366451}" type="presParOf" srcId="{53A10397-B3A5-4042-95FA-E640F3A0D878}" destId="{45E9D103-88BD-4592-AD19-61A16CF61868}" srcOrd="0" destOrd="0" presId="urn:microsoft.com/office/officeart/2005/8/layout/process5"/>
    <dgm:cxn modelId="{8935BD5E-2787-4E0D-B29A-3EB1E89A0AB8}" type="presParOf" srcId="{2E7FE038-B4DA-4C5C-BC00-031D7DB5627E}" destId="{8EE7E38A-0728-4A10-A62A-560AC54BA75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C8B70-B71A-4CC4-800E-2FCD768D2810}">
      <dsp:nvSpPr>
        <dsp:cNvPr id="0" name=""/>
        <dsp:cNvSpPr/>
      </dsp:nvSpPr>
      <dsp:spPr>
        <a:xfrm>
          <a:off x="997" y="294838"/>
          <a:ext cx="2126634" cy="12759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Planejar</a:t>
          </a:r>
        </a:p>
      </dsp:txBody>
      <dsp:txXfrm>
        <a:off x="38369" y="332210"/>
        <a:ext cx="2051890" cy="1201236"/>
      </dsp:txXfrm>
    </dsp:sp>
    <dsp:sp modelId="{E7DF1569-F47A-47E4-A1B4-FD9BEDEB4C4C}">
      <dsp:nvSpPr>
        <dsp:cNvPr id="0" name=""/>
        <dsp:cNvSpPr/>
      </dsp:nvSpPr>
      <dsp:spPr>
        <a:xfrm>
          <a:off x="2314775" y="669125"/>
          <a:ext cx="450846" cy="5274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200" kern="1200" dirty="0"/>
        </a:p>
      </dsp:txBody>
      <dsp:txXfrm>
        <a:off x="2314775" y="774606"/>
        <a:ext cx="315592" cy="316443"/>
      </dsp:txXfrm>
    </dsp:sp>
    <dsp:sp modelId="{1E59A819-120F-4368-91F3-EB07934283B3}">
      <dsp:nvSpPr>
        <dsp:cNvPr id="0" name=""/>
        <dsp:cNvSpPr/>
      </dsp:nvSpPr>
      <dsp:spPr>
        <a:xfrm>
          <a:off x="2978285" y="294838"/>
          <a:ext cx="2126634" cy="12759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Projetar</a:t>
          </a:r>
        </a:p>
      </dsp:txBody>
      <dsp:txXfrm>
        <a:off x="3015657" y="332210"/>
        <a:ext cx="2051890" cy="1201236"/>
      </dsp:txXfrm>
    </dsp:sp>
    <dsp:sp modelId="{37B83E04-220D-4195-B219-C608560CD7F8}">
      <dsp:nvSpPr>
        <dsp:cNvPr id="0" name=""/>
        <dsp:cNvSpPr/>
      </dsp:nvSpPr>
      <dsp:spPr>
        <a:xfrm rot="5400000">
          <a:off x="3816180" y="1719683"/>
          <a:ext cx="450846" cy="5274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200" kern="1200" dirty="0"/>
        </a:p>
      </dsp:txBody>
      <dsp:txXfrm rot="-5400000">
        <a:off x="3883382" y="1757962"/>
        <a:ext cx="316443" cy="315592"/>
      </dsp:txXfrm>
    </dsp:sp>
    <dsp:sp modelId="{9C918DE9-40A3-4C2A-9D9E-F45BF7D17F28}">
      <dsp:nvSpPr>
        <dsp:cNvPr id="0" name=""/>
        <dsp:cNvSpPr/>
      </dsp:nvSpPr>
      <dsp:spPr>
        <a:xfrm>
          <a:off x="2978285" y="2421472"/>
          <a:ext cx="2126634" cy="12759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Executar</a:t>
          </a:r>
        </a:p>
      </dsp:txBody>
      <dsp:txXfrm>
        <a:off x="3015657" y="2458844"/>
        <a:ext cx="2051890" cy="1201236"/>
      </dsp:txXfrm>
    </dsp:sp>
    <dsp:sp modelId="{53A10397-B3A5-4042-95FA-E640F3A0D878}">
      <dsp:nvSpPr>
        <dsp:cNvPr id="0" name=""/>
        <dsp:cNvSpPr/>
      </dsp:nvSpPr>
      <dsp:spPr>
        <a:xfrm rot="10800000">
          <a:off x="2340295" y="2795760"/>
          <a:ext cx="450846" cy="5274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200" kern="1200" dirty="0"/>
        </a:p>
      </dsp:txBody>
      <dsp:txXfrm rot="10800000">
        <a:off x="2475549" y="2901241"/>
        <a:ext cx="315592" cy="316443"/>
      </dsp:txXfrm>
    </dsp:sp>
    <dsp:sp modelId="{8EE7E38A-0728-4A10-A62A-560AC54BA751}">
      <dsp:nvSpPr>
        <dsp:cNvPr id="0" name=""/>
        <dsp:cNvSpPr/>
      </dsp:nvSpPr>
      <dsp:spPr>
        <a:xfrm>
          <a:off x="997" y="2421472"/>
          <a:ext cx="2126634" cy="12759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Entregar</a:t>
          </a:r>
        </a:p>
      </dsp:txBody>
      <dsp:txXfrm>
        <a:off x="38369" y="2458844"/>
        <a:ext cx="2051890" cy="1201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480BE-5629-4A66-BB69-8F866E27026F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C5500-B2F2-4C0A-BA02-1ED9CD3209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36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C5500-B2F2-4C0A-BA02-1ED9CD32092D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85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7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06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55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73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2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45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64421" y="14912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237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136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4160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502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274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CF28078-71C2-4DF4-ADAD-72AF4E4202E4}" type="datetimeFigureOut">
              <a:rPr lang="pt-BR" smtClean="0"/>
              <a:t>22/03/2019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7D3CC72-A876-4559-9D73-990984B41585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71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www.photos-public-domain.com/2011/02/20/white-leather-texture/" TargetMode="External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1.png"/><Relationship Id="rId4" Type="http://schemas.openxmlformats.org/officeDocument/2006/relationships/hyperlink" Target="http://www.photos-public-domain.com/2011/02/20/white-leather-textur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hyperlink" Target="http://www.photos-public-domain.com/2011/02/20/white-leather-textur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www.photos-public-domain.com/2011/02/20/white-leather-texture/" TargetMode="External"/><Relationship Id="rId7" Type="http://schemas.openxmlformats.org/officeDocument/2006/relationships/hyperlink" Target="https://bit.ly/2TlkRyu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it.ly/2zm3ZzF" TargetMode="External"/><Relationship Id="rId5" Type="http://schemas.openxmlformats.org/officeDocument/2006/relationships/hyperlink" Target="https://www.oracle.com/technetwork/pt/java/javase/downloads/jre8-downloads-2133155.html" TargetMode="External"/><Relationship Id="rId4" Type="http://schemas.openxmlformats.org/officeDocument/2006/relationships/hyperlink" Target="https://www.guru99.com/install-testng-in-eclipse.html" TargetMode="External"/><Relationship Id="rId9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slide" Target="slide28.xml"/><Relationship Id="rId4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noveteste.com.br/" TargetMode="External"/><Relationship Id="rId3" Type="http://schemas.openxmlformats.org/officeDocument/2006/relationships/hyperlink" Target="http://www.photos-public-domain.com/2011/02/20/white-leather-texture/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2TTv75e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bit.ly/2Wojsc5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inoveteste.com.br/" TargetMode="External"/><Relationship Id="rId3" Type="http://schemas.openxmlformats.org/officeDocument/2006/relationships/hyperlink" Target="http://www.photos-public-domain.com/2011/02/20/white-leather-texture/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it.ly/2TTv75e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bit.ly/2Wojsc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hyperlink" Target="http://www.photos-public-domain.com/2011/02/20/white-leather-texture/" TargetMode="Externa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tos-public-domain.com/2011/02/20/white-leather-textur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33DE5C2-C7CF-4767-8147-785EF274764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983955" y="6401533"/>
            <a:ext cx="2224088" cy="438150"/>
          </a:xfrm>
        </p:spPr>
        <p:txBody>
          <a:bodyPr>
            <a:noAutofit/>
          </a:bodyPr>
          <a:lstStyle/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343B20-F0C8-4CCC-BB1D-F8B4951BC50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76619" y="2529933"/>
            <a:ext cx="5041893" cy="2697162"/>
          </a:xfrm>
        </p:spPr>
        <p:txBody>
          <a:bodyPr>
            <a:normAutofit/>
          </a:bodyPr>
          <a:lstStyle/>
          <a:p>
            <a:pPr algn="r"/>
            <a:r>
              <a:rPr lang="pt-BR" sz="4600" b="1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Processo de Automação de Testes Funcionais Com </a:t>
            </a:r>
            <a:r>
              <a:rPr lang="pt-BR" sz="5800" b="1" dirty="0">
                <a:ln w="22225">
                  <a:solidFill>
                    <a:srgbClr val="008000"/>
                  </a:solidFill>
                  <a:prstDash val="solid"/>
                </a:ln>
                <a:solidFill>
                  <a:srgbClr val="008000"/>
                </a:solidFill>
                <a:ea typeface="+mn-ea"/>
                <a:cs typeface="+mn-cs"/>
              </a:rPr>
              <a:t>Selenium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5890B4-A011-4FEF-9983-38E1600FD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08" y="237392"/>
            <a:ext cx="4168982" cy="15630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0F3061-4C33-4061-A134-C2F5C2292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12" y="2163517"/>
            <a:ext cx="3463346" cy="342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9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9B3C744-6319-4286-8639-A44F975E159E}"/>
              </a:ext>
            </a:extLst>
          </p:cNvPr>
          <p:cNvSpPr/>
          <p:nvPr/>
        </p:nvSpPr>
        <p:spPr>
          <a:xfrm>
            <a:off x="409017" y="363588"/>
            <a:ext cx="105244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Etapas do Processo de Teste de Software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7B0343-E2D7-4A7B-891B-3A0A1F1D2224}"/>
              </a:ext>
            </a:extLst>
          </p:cNvPr>
          <p:cNvSpPr txBox="1"/>
          <p:nvPr/>
        </p:nvSpPr>
        <p:spPr>
          <a:xfrm>
            <a:off x="409017" y="1432854"/>
            <a:ext cx="5795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Assim como em qualquer área, o processo por sua vez, tem a finalidade de estabelecer um 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padrão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como uma determinada tarefa será executada. Para isso, é definido as 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atividades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suas respectivas 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ordens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lvl="0"/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 uma tarefa de “Testar o Software” temos as seguintes atividades básicas:</a:t>
            </a:r>
          </a:p>
          <a:p>
            <a:pPr lvl="0"/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Planejar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Levantar os requisitos;</a:t>
            </a:r>
          </a:p>
          <a:p>
            <a:pPr lvl="0"/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Projetar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Elaborar os casos de teste;</a:t>
            </a:r>
          </a:p>
          <a:p>
            <a:pPr lvl="0"/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Executar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Testar o software com base nos casos de teste;</a:t>
            </a:r>
          </a:p>
          <a:p>
            <a:pPr lvl="0"/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Entregar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Gerar relatórios da execução do testes.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5D74B394-45B8-49A7-9AF3-7C067770343A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20A3602-9714-42C3-BDB5-87C26ABCC7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029210"/>
              </p:ext>
            </p:extLst>
          </p:nvPr>
        </p:nvGraphicFramePr>
        <p:xfrm>
          <a:off x="6204857" y="1436914"/>
          <a:ext cx="5105918" cy="399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731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9B3C744-6319-4286-8639-A44F975E159E}"/>
              </a:ext>
            </a:extLst>
          </p:cNvPr>
          <p:cNvSpPr/>
          <p:nvPr/>
        </p:nvSpPr>
        <p:spPr>
          <a:xfrm>
            <a:off x="409017" y="363588"/>
            <a:ext cx="1140626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600" b="1" dirty="0">
                <a:solidFill>
                  <a:schemeClr val="accent2"/>
                </a:solidFill>
                <a:cs typeface="Calibri" panose="020F0502020204030204" pitchFamily="34" charset="0"/>
              </a:rPr>
              <a:t>Processo de Automação dos Testes Funcionais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7B0343-E2D7-4A7B-891B-3A0A1F1D2224}"/>
              </a:ext>
            </a:extLst>
          </p:cNvPr>
          <p:cNvSpPr txBox="1"/>
          <p:nvPr/>
        </p:nvSpPr>
        <p:spPr>
          <a:xfrm>
            <a:off x="409017" y="1432854"/>
            <a:ext cx="11373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partir de agora (de uma forma bem dinâmica), você poderá conferir o fluxo de todas as etapas que fazem parte de um bom processo de automação de testes funcionais, que vai desde a seleção das ferramentas até a emissão dos relatórios da execução.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5D74B394-45B8-49A7-9AF3-7C067770343A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AFBAF5F-F748-429B-98A2-39F5C2985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35" y="2809897"/>
            <a:ext cx="9944130" cy="345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4176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ítulo 2">
            <a:extLst>
              <a:ext uri="{FF2B5EF4-FFF2-40B4-BE49-F238E27FC236}">
                <a16:creationId xmlns:a16="http://schemas.microsoft.com/office/drawing/2014/main" id="{5D74B394-45B8-49A7-9AF3-7C067770343A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EDF77324-220C-482D-8614-B02B1F653730}"/>
              </a:ext>
            </a:extLst>
          </p:cNvPr>
          <p:cNvSpPr/>
          <p:nvPr/>
        </p:nvSpPr>
        <p:spPr>
          <a:xfrm>
            <a:off x="4425819" y="1758820"/>
            <a:ext cx="3340359" cy="3340359"/>
          </a:xfrm>
          <a:prstGeom prst="flowChartConnector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0" b="1" dirty="0">
                <a:solidFill>
                  <a:schemeClr val="tx1"/>
                </a:solidFill>
              </a:rPr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1915826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E9B5C65-5432-46C0-8528-6955D163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algn="ctr"/>
            <a:r>
              <a:rPr lang="pt-BR" dirty="0"/>
              <a:t>Selenium</a:t>
            </a:r>
            <a:endParaRPr lang="pt-BR" sz="9600" dirty="0"/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E6B4DB81-CEC2-4240-8F33-B224B7B6B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73" y="1602879"/>
            <a:ext cx="3652242" cy="3652242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D3DCB5B-A422-497C-A398-8560C851C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algn="ctr"/>
            <a:r>
              <a:rPr lang="pt-BR" sz="4800" b="1" dirty="0"/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12535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91C8E20-6777-4FAD-834E-C87722E69B99}"/>
              </a:ext>
            </a:extLst>
          </p:cNvPr>
          <p:cNvSpPr/>
          <p:nvPr/>
        </p:nvSpPr>
        <p:spPr>
          <a:xfrm>
            <a:off x="409017" y="363588"/>
            <a:ext cx="10358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IDE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DB53C30-93FF-4124-A106-F59E99BE9A3B}"/>
              </a:ext>
            </a:extLst>
          </p:cNvPr>
          <p:cNvSpPr txBox="1"/>
          <p:nvPr/>
        </p:nvSpPr>
        <p:spPr>
          <a:xfrm>
            <a:off x="409017" y="1194585"/>
            <a:ext cx="582033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Barra de Ferramentas: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Possui as funcionalidades que gerenciam os testes como gravar, executar, pausar, etc. </a:t>
            </a:r>
          </a:p>
          <a:p>
            <a:pPr marL="457200" indent="-457200">
              <a:buFont typeface="+mj-lt"/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Lista de Casos de Teste: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Lista dos casos de teste que compõem a suíte de teste em uso. </a:t>
            </a:r>
          </a:p>
          <a:p>
            <a:pPr marL="457200" indent="-457200">
              <a:buFont typeface="+mj-lt"/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Editor de Script: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Espaço para editar o script do caso de teste selecionado, podendo definir o step em que o teste irá iniciar ou parar. </a:t>
            </a:r>
          </a:p>
          <a:p>
            <a:pPr marL="457200" indent="-457200">
              <a:buFont typeface="+mj-lt"/>
              <a:buAutoNum type="arabicPeriod"/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Rodapé: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Log da execução do caso de teste selecionado. </a:t>
            </a: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59628BE-47F1-48B4-963A-C0814708A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194585"/>
            <a:ext cx="5553633" cy="467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CBC65865-09EA-4428-BED6-F8E95357A504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</p:spTree>
    <p:extLst>
      <p:ext uri="{BB962C8B-B14F-4D97-AF65-F5344CB8AC3E}">
        <p14:creationId xmlns:p14="http://schemas.microsoft.com/office/powerpoint/2010/main" val="1363840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3F925C0-A1E0-4109-9FBE-3FC0D9624BB5}"/>
              </a:ext>
            </a:extLst>
          </p:cNvPr>
          <p:cNvSpPr/>
          <p:nvPr/>
        </p:nvSpPr>
        <p:spPr>
          <a:xfrm>
            <a:off x="409017" y="363588"/>
            <a:ext cx="99479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Elaborando os Script de Teste (Record)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9D0C27-4015-4276-AC38-83B81D42FBFA}"/>
              </a:ext>
            </a:extLst>
          </p:cNvPr>
          <p:cNvSpPr txBox="1"/>
          <p:nvPr/>
        </p:nvSpPr>
        <p:spPr>
          <a:xfrm>
            <a:off x="409017" y="1469571"/>
            <a:ext cx="53147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Nesse exemplo, enviaremos uma mensagem para o site Inove Teste. Para isso, será criando o script: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EnviarMensagem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roteiro do teste consiste em acessar a url base, clicar no menu Contato, validar a presença e críticas dos campos, preencher o formulário e clicar no botão Enviar. </a:t>
            </a:r>
          </a:p>
          <a:p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Iniciemos a gravação do teste clicando no botão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Record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8215A0A-C1D5-40E5-B041-9603FE479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4585"/>
            <a:ext cx="4586740" cy="4916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21B6474-F583-4233-9816-72B36C6592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8935" y="4923692"/>
            <a:ext cx="360944" cy="267797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564A8542-36A5-46F2-ADB5-F1966AF1B818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</p:spTree>
    <p:extLst>
      <p:ext uri="{BB962C8B-B14F-4D97-AF65-F5344CB8AC3E}">
        <p14:creationId xmlns:p14="http://schemas.microsoft.com/office/powerpoint/2010/main" val="149032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1E2F835-4F76-4E55-A636-65D724FAEE9C}"/>
              </a:ext>
            </a:extLst>
          </p:cNvPr>
          <p:cNvSpPr/>
          <p:nvPr/>
        </p:nvSpPr>
        <p:spPr>
          <a:xfrm>
            <a:off x="409017" y="363588"/>
            <a:ext cx="90418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Executando o Script de Teste (Play)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CE2730-3895-4467-B214-772363F7E0D3}"/>
              </a:ext>
            </a:extLst>
          </p:cNvPr>
          <p:cNvSpPr txBox="1"/>
          <p:nvPr/>
        </p:nvSpPr>
        <p:spPr>
          <a:xfrm>
            <a:off x="409017" y="1469571"/>
            <a:ext cx="48927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Uma vez o script sendo gerado, o mesmo já poderá ser executado, clicando no botão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Play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Inicia-se então o teste, validando as etapas: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Acessar Tela de Contato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Validar presença e críticas dos campos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Preencher Campos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Enviar Mensagem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419F34D-9ACC-4354-A1BA-E1CCE4F59F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9400" y="2230186"/>
            <a:ext cx="387060" cy="2580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E4231F-7A55-49DF-8D9D-797E5EC79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4585"/>
            <a:ext cx="4531011" cy="4861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484C639B-780D-4126-BB16-B0EADB360EF4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</p:spTree>
    <p:extLst>
      <p:ext uri="{BB962C8B-B14F-4D97-AF65-F5344CB8AC3E}">
        <p14:creationId xmlns:p14="http://schemas.microsoft.com/office/powerpoint/2010/main" val="108200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ECC3FEB-0503-4183-AA26-E75936548956}"/>
              </a:ext>
            </a:extLst>
          </p:cNvPr>
          <p:cNvSpPr/>
          <p:nvPr/>
        </p:nvSpPr>
        <p:spPr>
          <a:xfrm>
            <a:off x="409017" y="363588"/>
            <a:ext cx="68125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Salvando o Script de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A73FE05-3B65-4162-9670-377289939ED8}"/>
              </a:ext>
            </a:extLst>
          </p:cNvPr>
          <p:cNvSpPr txBox="1"/>
          <p:nvPr/>
        </p:nvSpPr>
        <p:spPr>
          <a:xfrm>
            <a:off x="409017" y="1469571"/>
            <a:ext cx="52092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salvar o teste, basta ir à opção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Arquivo &gt; Salvar Teste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O arquivo deve ser salvo no formato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.html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lvl="0"/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Ex: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EnviarMensagem.html</a:t>
            </a: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E06D855-5118-4C56-A4BC-6E4383EA6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4585"/>
            <a:ext cx="4569374" cy="489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98C3873D-8115-43BC-81C8-BF65A8D068E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</p:spTree>
    <p:extLst>
      <p:ext uri="{BB962C8B-B14F-4D97-AF65-F5344CB8AC3E}">
        <p14:creationId xmlns:p14="http://schemas.microsoft.com/office/powerpoint/2010/main" val="3023322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A73FE05-3B65-4162-9670-377289939ED8}"/>
              </a:ext>
            </a:extLst>
          </p:cNvPr>
          <p:cNvSpPr txBox="1"/>
          <p:nvPr/>
        </p:nvSpPr>
        <p:spPr>
          <a:xfrm>
            <a:off x="992072" y="2669239"/>
            <a:ext cx="1587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60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 action="ppaction://hlinksldjump"/>
              </a:rPr>
              <a:t>Não</a:t>
            </a:r>
            <a:endParaRPr lang="pt-BR" sz="6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98C3873D-8115-43BC-81C8-BF65A8D068E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C11D0A-92C8-4EA9-807A-78A859DCFFFC}"/>
              </a:ext>
            </a:extLst>
          </p:cNvPr>
          <p:cNvSpPr txBox="1"/>
          <p:nvPr/>
        </p:nvSpPr>
        <p:spPr>
          <a:xfrm>
            <a:off x="9612194" y="2669239"/>
            <a:ext cx="1388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60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5" action="ppaction://hlinksldjump"/>
              </a:rPr>
              <a:t>Sim</a:t>
            </a:r>
            <a:endParaRPr lang="pt-BR" sz="6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Fluxograma: Decisão 1">
            <a:extLst>
              <a:ext uri="{FF2B5EF4-FFF2-40B4-BE49-F238E27FC236}">
                <a16:creationId xmlns:a16="http://schemas.microsoft.com/office/drawing/2014/main" id="{21C95E0C-BC13-46DC-B509-D6969E5EB151}"/>
              </a:ext>
            </a:extLst>
          </p:cNvPr>
          <p:cNvSpPr/>
          <p:nvPr/>
        </p:nvSpPr>
        <p:spPr>
          <a:xfrm>
            <a:off x="2862943" y="975047"/>
            <a:ext cx="6466114" cy="4404049"/>
          </a:xfrm>
          <a:prstGeom prst="flowChartDecisi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800" b="1" dirty="0">
                <a:solidFill>
                  <a:schemeClr val="tx1"/>
                </a:solidFill>
              </a:rPr>
              <a:t>Suíte de Teste Está Completa e Consistente?</a:t>
            </a:r>
          </a:p>
        </p:txBody>
      </p:sp>
    </p:spTree>
    <p:extLst>
      <p:ext uri="{BB962C8B-B14F-4D97-AF65-F5344CB8AC3E}">
        <p14:creationId xmlns:p14="http://schemas.microsoft.com/office/powerpoint/2010/main" val="140397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690BAA0-0022-422E-BA16-56458D142EA9}"/>
              </a:ext>
            </a:extLst>
          </p:cNvPr>
          <p:cNvSpPr/>
          <p:nvPr/>
        </p:nvSpPr>
        <p:spPr>
          <a:xfrm>
            <a:off x="409017" y="363588"/>
            <a:ext cx="74519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Exportando o Script de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5DEA7A-4931-4370-ABF4-518D6D6E47C1}"/>
              </a:ext>
            </a:extLst>
          </p:cNvPr>
          <p:cNvSpPr txBox="1"/>
          <p:nvPr/>
        </p:nvSpPr>
        <p:spPr>
          <a:xfrm>
            <a:off x="409017" y="1469571"/>
            <a:ext cx="530131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padrão, o Selenium IDE salva o script no formato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(.html)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Porém, é possível exportá-lo em outro formato para que possa ser integrado a projetos de teste.</a:t>
            </a:r>
          </a:p>
          <a:p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atual exemplo, exportaremos o caso de teste no formato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Java/TestNG/WebDriver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salvando o arquivo no formato (.java).</a:t>
            </a: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020B27E-8843-4B55-BE7E-1F939553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67" y="1194585"/>
            <a:ext cx="4555913" cy="488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D64AF61F-38BC-4225-940E-0FB9769E3104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</p:spTree>
    <p:extLst>
      <p:ext uri="{BB962C8B-B14F-4D97-AF65-F5344CB8AC3E}">
        <p14:creationId xmlns:p14="http://schemas.microsoft.com/office/powerpoint/2010/main" val="384609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32D3FD4-6F71-43DF-93B9-87279519C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10BBB0-964B-4443-A00B-7933AC7E8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297037"/>
            <a:ext cx="5977937" cy="83039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Hugo Peres</a:t>
            </a:r>
            <a:endParaRPr lang="en-US" b="1" kern="1200" spc="-50" baseline="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04A71FE-8A88-4ED3-A957-5B1E33B10020}"/>
              </a:ext>
            </a:extLst>
          </p:cNvPr>
          <p:cNvSpPr txBox="1">
            <a:spLocks/>
          </p:cNvSpPr>
          <p:nvPr/>
        </p:nvSpPr>
        <p:spPr>
          <a:xfrm>
            <a:off x="1097280" y="1424470"/>
            <a:ext cx="5977938" cy="38286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0" tIns="45720" rIns="0" bIns="45720" rtlCol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pt-BR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Graduado em Análise e Desenvolvimento de Sistemas (UniCarioca) e Pós-Graduado em Engenharia de Software (UFRJ). Exerceu a função de Analista de Testes por 3 anos em uma conceituada fábrica de software no RJ e escreveu o primeiro livro sobre Selenium em Português-BR. 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pt-BR" sz="24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pt-BR" sz="2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Atualmente é dono da Inove Teste, um projeto de sua autoria que, através de livros e cursos, visa difundir conhecimentos sobre automação de testes por todo mundo.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pt-BR" sz="24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pt-BR" sz="24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pt-BR" sz="24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F207B4-66C3-4A76-8D54-C2871CF80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Imagem 14" descr="Uma imagem contendo pessoa, interior, parede, homem&#10;&#10;Descrição gerada com muito alta confiança">
            <a:extLst>
              <a:ext uri="{FF2B5EF4-FFF2-40B4-BE49-F238E27FC236}">
                <a16:creationId xmlns:a16="http://schemas.microsoft.com/office/drawing/2014/main" id="{A9DDB5BD-2A9A-4337-B937-22C7430AD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8" r="17108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4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E9B5C65-5432-46C0-8528-6955D163B66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algn="ctr"/>
            <a:r>
              <a:rPr lang="pt-BR" dirty="0"/>
              <a:t>Selenium</a:t>
            </a:r>
            <a:endParaRPr lang="pt-BR" sz="9600" dirty="0"/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E6B4DB81-CEC2-4240-8F33-B224B7B6B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38" y="1582489"/>
            <a:ext cx="3652242" cy="3652242"/>
          </a:xfr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D3DCB5B-A422-497C-A398-8560C851C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algn="ctr"/>
            <a:r>
              <a:rPr lang="pt-BR" sz="4800" b="1" dirty="0"/>
              <a:t>WebDriver</a:t>
            </a:r>
          </a:p>
        </p:txBody>
      </p:sp>
    </p:spTree>
    <p:extLst>
      <p:ext uri="{BB962C8B-B14F-4D97-AF65-F5344CB8AC3E}">
        <p14:creationId xmlns:p14="http://schemas.microsoft.com/office/powerpoint/2010/main" val="2666793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ítulo 2">
            <a:extLst>
              <a:ext uri="{FF2B5EF4-FFF2-40B4-BE49-F238E27FC236}">
                <a16:creationId xmlns:a16="http://schemas.microsoft.com/office/drawing/2014/main" id="{CBCA4CCC-9096-49D1-A79D-779A245FEFC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D60181-68F1-457D-BA79-9D3EADDA8B69}"/>
              </a:ext>
            </a:extLst>
          </p:cNvPr>
          <p:cNvSpPr/>
          <p:nvPr/>
        </p:nvSpPr>
        <p:spPr>
          <a:xfrm>
            <a:off x="409017" y="363588"/>
            <a:ext cx="31064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Sobre a API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2D444-B849-4B59-BD36-CD39B274ABAB}"/>
              </a:ext>
            </a:extLst>
          </p:cNvPr>
          <p:cNvSpPr txBox="1"/>
          <p:nvPr/>
        </p:nvSpPr>
        <p:spPr>
          <a:xfrm>
            <a:off x="409017" y="1309891"/>
            <a:ext cx="548575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 2006, o ex-engenheiro de teste da Google,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Simon Stewart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resolveu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melhorar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ainda mais a biblioteca Selenium, criando assim o projeto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WebDriver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onde acabou sendo mesclado com o Selenium RC (Selenium 1.0), dando origem a segunda versão do Selenium (Selenium 2.0) em 2008.</a:t>
            </a:r>
          </a:p>
          <a:p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Através da API é possível automatizar os testes funcionais nas mais diversas linguagens de programação (Java, C#, PHP, Python, Ruby, etc) e nos mais variados navegadores (Internet Explorer, Chrome, Firefox, etc).</a:t>
            </a:r>
          </a:p>
        </p:txBody>
      </p:sp>
      <p:pic>
        <p:nvPicPr>
          <p:cNvPr id="15" name="Imagem 1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ED6B8A13-7018-4C61-9DED-29F070636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29" y="1007915"/>
            <a:ext cx="4853124" cy="48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96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ítulo 2">
            <a:extLst>
              <a:ext uri="{FF2B5EF4-FFF2-40B4-BE49-F238E27FC236}">
                <a16:creationId xmlns:a16="http://schemas.microsoft.com/office/drawing/2014/main" id="{CBCA4CCC-9096-49D1-A79D-779A245FEFC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A3B20A-7EF7-47F2-BFC2-1286A9C1DB64}"/>
              </a:ext>
            </a:extLst>
          </p:cNvPr>
          <p:cNvSpPr/>
          <p:nvPr/>
        </p:nvSpPr>
        <p:spPr>
          <a:xfrm>
            <a:off x="409017" y="363588"/>
            <a:ext cx="6886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Criando o Projeto de Teste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E4770D-4F12-44BF-968E-F027A32CF10E}"/>
              </a:ext>
            </a:extLst>
          </p:cNvPr>
          <p:cNvSpPr txBox="1"/>
          <p:nvPr/>
        </p:nvSpPr>
        <p:spPr>
          <a:xfrm>
            <a:off x="409017" y="1469571"/>
            <a:ext cx="50241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IDE do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Eclipse,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iremos criar um novo projeto de teste do tipo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Project,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acessando o caminho: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&gt; New &gt; Java Project</a:t>
            </a:r>
          </a:p>
          <a:p>
            <a:pPr lvl="0"/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Informar o nome, o local onde o projeto será criado e clicar no botão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E86787D-7D9C-4750-B98D-0352B9826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6334"/>
            <a:ext cx="4531011" cy="377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69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ítulo 2">
            <a:extLst>
              <a:ext uri="{FF2B5EF4-FFF2-40B4-BE49-F238E27FC236}">
                <a16:creationId xmlns:a16="http://schemas.microsoft.com/office/drawing/2014/main" id="{CBCA4CCC-9096-49D1-A79D-779A245FEFC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A3B20A-7EF7-47F2-BFC2-1286A9C1DB64}"/>
              </a:ext>
            </a:extLst>
          </p:cNvPr>
          <p:cNvSpPr/>
          <p:nvPr/>
        </p:nvSpPr>
        <p:spPr>
          <a:xfrm>
            <a:off x="409017" y="363588"/>
            <a:ext cx="83474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Configurando o Projeto de Teste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E4770D-4F12-44BF-968E-F027A32CF10E}"/>
              </a:ext>
            </a:extLst>
          </p:cNvPr>
          <p:cNvSpPr txBox="1"/>
          <p:nvPr/>
        </p:nvSpPr>
        <p:spPr>
          <a:xfrm>
            <a:off x="409017" y="1469571"/>
            <a:ext cx="5024117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pasta 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incluiremos um novo pacote com o nome 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com.example.tests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que na verdade, é o nome padrão do pacote contido nos casos de testes exportado pelo Selenium IDE.</a:t>
            </a:r>
          </a:p>
          <a:p>
            <a:pPr lvl="0"/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Clicando com o botão direito do mouse sobre a pasta do projeto, acessaremos o caminho 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Path &gt; Configure Build Path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incluir as seguintes bibliotecas:</a:t>
            </a:r>
          </a:p>
          <a:p>
            <a:pPr lvl="0"/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TestNG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(Baixá-lo primeiramente na opção Help &gt; Eclipse Marketplace)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JRE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(Instalar e configurar a variável de ambiente do Java)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Selenium Client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(Java)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Selenium Standalone Server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DA5984C-B125-4FFD-9724-BF048E357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93880"/>
            <a:ext cx="4687410" cy="467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57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ítulo 2">
            <a:extLst>
              <a:ext uri="{FF2B5EF4-FFF2-40B4-BE49-F238E27FC236}">
                <a16:creationId xmlns:a16="http://schemas.microsoft.com/office/drawing/2014/main" id="{CBCA4CCC-9096-49D1-A79D-779A245FEFC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37369F6-7FA9-480F-8ACC-BFD81CA3CF04}"/>
              </a:ext>
            </a:extLst>
          </p:cNvPr>
          <p:cNvSpPr/>
          <p:nvPr/>
        </p:nvSpPr>
        <p:spPr>
          <a:xfrm>
            <a:off x="409017" y="363588"/>
            <a:ext cx="89033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Importando os Scripts Exportados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C07706-04FE-47AB-A344-A18A833D2193}"/>
              </a:ext>
            </a:extLst>
          </p:cNvPr>
          <p:cNvSpPr txBox="1"/>
          <p:nvPr/>
        </p:nvSpPr>
        <p:spPr>
          <a:xfrm>
            <a:off x="409015" y="1464734"/>
            <a:ext cx="65360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o projeto devidamente configurado, agora iremos importar os scripts colocando-os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dentro da pasta 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tests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(a pasta que referencia o pacote):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Ex: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diretorio_projeto\src\com\example\tests\script.java</a:t>
            </a:r>
          </a:p>
          <a:p>
            <a:pPr lvl="0"/>
            <a:endParaRPr lang="pt-BR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94C876-1995-4143-A6BA-B8DD935AB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128" y="1426296"/>
            <a:ext cx="4508857" cy="45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ítulo 2">
            <a:extLst>
              <a:ext uri="{FF2B5EF4-FFF2-40B4-BE49-F238E27FC236}">
                <a16:creationId xmlns:a16="http://schemas.microsoft.com/office/drawing/2014/main" id="{CBCA4CCC-9096-49D1-A79D-779A245FEFC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37369F6-7FA9-480F-8ACC-BFD81CA3CF04}"/>
              </a:ext>
            </a:extLst>
          </p:cNvPr>
          <p:cNvSpPr/>
          <p:nvPr/>
        </p:nvSpPr>
        <p:spPr>
          <a:xfrm>
            <a:off x="409017" y="363588"/>
            <a:ext cx="84475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Ajustando os Scripts Importados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C07706-04FE-47AB-A344-A18A833D2193}"/>
              </a:ext>
            </a:extLst>
          </p:cNvPr>
          <p:cNvSpPr txBox="1"/>
          <p:nvPr/>
        </p:nvSpPr>
        <p:spPr>
          <a:xfrm>
            <a:off x="409015" y="1464734"/>
            <a:ext cx="65360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Mesmo sendo exportados no formato correto, pode ser que seja necessário realizar alguns ajustes nos scripts, como por exemplo: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menção de bibliotecas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remoção de variáveis não utilizadas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94C876-1995-4143-A6BA-B8DD935AB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40" y="1426296"/>
            <a:ext cx="4062032" cy="45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9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ítulo 2">
            <a:extLst>
              <a:ext uri="{FF2B5EF4-FFF2-40B4-BE49-F238E27FC236}">
                <a16:creationId xmlns:a16="http://schemas.microsoft.com/office/drawing/2014/main" id="{CBCA4CCC-9096-49D1-A79D-779A245FEFC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37369F6-7FA9-480F-8ACC-BFD81CA3CF04}"/>
              </a:ext>
            </a:extLst>
          </p:cNvPr>
          <p:cNvSpPr/>
          <p:nvPr/>
        </p:nvSpPr>
        <p:spPr>
          <a:xfrm>
            <a:off x="409017" y="363588"/>
            <a:ext cx="86986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Executando os Testes pelo Eclipse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C07706-04FE-47AB-A344-A18A833D2193}"/>
              </a:ext>
            </a:extLst>
          </p:cNvPr>
          <p:cNvSpPr txBox="1"/>
          <p:nvPr/>
        </p:nvSpPr>
        <p:spPr>
          <a:xfrm>
            <a:off x="409015" y="1464734"/>
            <a:ext cx="65360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havendo nenhum erro no projeto de teste, basta executá-lo indo até a opção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 &gt; Run As &gt; TestNG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lvl="0"/>
            <a:endParaRPr lang="pt-BR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Obs: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Eclipse irá abrir uma aba do TestNG para exibir o status dos testes durante a execução.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94C876-1995-4143-A6BA-B8DD935AB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128" y="1426296"/>
            <a:ext cx="4508857" cy="450885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299861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A73FE05-3B65-4162-9670-377289939ED8}"/>
              </a:ext>
            </a:extLst>
          </p:cNvPr>
          <p:cNvSpPr txBox="1"/>
          <p:nvPr/>
        </p:nvSpPr>
        <p:spPr>
          <a:xfrm>
            <a:off x="992072" y="2669239"/>
            <a:ext cx="1587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60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 action="ppaction://hlinksldjump"/>
              </a:rPr>
              <a:t>Não</a:t>
            </a:r>
            <a:endParaRPr lang="pt-BR" sz="6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98C3873D-8115-43BC-81C8-BF65A8D068E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C11D0A-92C8-4EA9-807A-78A859DCFFFC}"/>
              </a:ext>
            </a:extLst>
          </p:cNvPr>
          <p:cNvSpPr txBox="1"/>
          <p:nvPr/>
        </p:nvSpPr>
        <p:spPr>
          <a:xfrm>
            <a:off x="9612194" y="2669239"/>
            <a:ext cx="1388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60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5" action="ppaction://hlinksldjump"/>
              </a:rPr>
              <a:t>Sim</a:t>
            </a:r>
            <a:endParaRPr lang="pt-BR" sz="6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Fluxograma: Decisão 1">
            <a:extLst>
              <a:ext uri="{FF2B5EF4-FFF2-40B4-BE49-F238E27FC236}">
                <a16:creationId xmlns:a16="http://schemas.microsoft.com/office/drawing/2014/main" id="{21C95E0C-BC13-46DC-B509-D6969E5EB151}"/>
              </a:ext>
            </a:extLst>
          </p:cNvPr>
          <p:cNvSpPr/>
          <p:nvPr/>
        </p:nvSpPr>
        <p:spPr>
          <a:xfrm>
            <a:off x="2862943" y="975047"/>
            <a:ext cx="6466114" cy="4404049"/>
          </a:xfrm>
          <a:prstGeom prst="flowChartDecisi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800" b="1" dirty="0">
                <a:solidFill>
                  <a:schemeClr val="tx1"/>
                </a:solidFill>
              </a:rPr>
              <a:t>Suíte de Teste Está Completa e Consistente?</a:t>
            </a:r>
          </a:p>
        </p:txBody>
      </p:sp>
    </p:spTree>
    <p:extLst>
      <p:ext uri="{BB962C8B-B14F-4D97-AF65-F5344CB8AC3E}">
        <p14:creationId xmlns:p14="http://schemas.microsoft.com/office/powerpoint/2010/main" val="1613673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ítulo 2">
            <a:extLst>
              <a:ext uri="{FF2B5EF4-FFF2-40B4-BE49-F238E27FC236}">
                <a16:creationId xmlns:a16="http://schemas.microsoft.com/office/drawing/2014/main" id="{CBCA4CCC-9096-49D1-A79D-779A245FEFCF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37369F6-7FA9-480F-8ACC-BFD81CA3CF04}"/>
              </a:ext>
            </a:extLst>
          </p:cNvPr>
          <p:cNvSpPr/>
          <p:nvPr/>
        </p:nvSpPr>
        <p:spPr>
          <a:xfrm>
            <a:off x="409017" y="363588"/>
            <a:ext cx="118384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Gerando os Relatórios de Execução dos Testes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C07706-04FE-47AB-A344-A18A833D2193}"/>
              </a:ext>
            </a:extLst>
          </p:cNvPr>
          <p:cNvSpPr txBox="1"/>
          <p:nvPr/>
        </p:nvSpPr>
        <p:spPr>
          <a:xfrm>
            <a:off x="409015" y="1464734"/>
            <a:ext cx="653607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default, o TestNG exibe uma pasta chamada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test-output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toda vez que os testes são executados pela primeira vez.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Nessa pasta, estão presentes inúmeros tipos de relatórios da execução dos testes, sendo o principal localizado em: </a:t>
            </a:r>
            <a:r>
              <a:rPr lang="pt-BR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test-output &gt; Default suíte &gt; Default test.html</a:t>
            </a:r>
          </a:p>
          <a:p>
            <a:pPr lvl="0"/>
            <a:endParaRPr lang="pt-BR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Ao clicar sobre o relatório, o Eclipse exibe-o numa espécie de navegador interno, podendo imprimi-lo como se fosse uma página web.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94C876-1995-4143-A6BA-B8DD935AB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78" y="1426296"/>
            <a:ext cx="3236357" cy="450885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765847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ítulo 2">
            <a:extLst>
              <a:ext uri="{FF2B5EF4-FFF2-40B4-BE49-F238E27FC236}">
                <a16:creationId xmlns:a16="http://schemas.microsoft.com/office/drawing/2014/main" id="{10496D03-79EF-41D0-B52D-D71773BA7110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39F5B7EA-A58A-4265-A426-B655B1543F72}"/>
              </a:ext>
            </a:extLst>
          </p:cNvPr>
          <p:cNvSpPr/>
          <p:nvPr/>
        </p:nvSpPr>
        <p:spPr>
          <a:xfrm>
            <a:off x="4425819" y="1758820"/>
            <a:ext cx="3340359" cy="3340359"/>
          </a:xfrm>
          <a:prstGeom prst="flowChartConnector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0" b="1" dirty="0">
                <a:solidFill>
                  <a:schemeClr val="tx1"/>
                </a:solidFill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255818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93AA9211-7812-42D6-B069-48475CF059BD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EE52C-BD82-4295-B39E-09BED4FB4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156" y="1920702"/>
            <a:ext cx="4239830" cy="736282"/>
          </a:xfrm>
        </p:spPr>
        <p:txBody>
          <a:bodyPr/>
          <a:lstStyle/>
          <a:p>
            <a:pPr algn="ctr"/>
            <a:r>
              <a:rPr lang="pt-BR" b="1" dirty="0">
                <a:hlinkClick r:id="rId4"/>
              </a:rPr>
              <a:t>Selenium: Curso Completo de Automação de Teste p/ Iniciantes</a:t>
            </a:r>
            <a:endParaRPr lang="pt-BR" b="1" dirty="0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60B97A7B-A319-4316-A158-705ACE996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41" y="2593968"/>
            <a:ext cx="3843451" cy="2161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2521F4EB-FD81-4CB7-B4A1-D6BCC6F53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52726" y="1920702"/>
            <a:ext cx="4502953" cy="736282"/>
          </a:xfrm>
        </p:spPr>
        <p:txBody>
          <a:bodyPr/>
          <a:lstStyle/>
          <a:p>
            <a:pPr algn="ctr"/>
            <a:r>
              <a:rPr lang="pt-BR" b="1" dirty="0">
                <a:hlinkClick r:id="rId6"/>
              </a:rPr>
              <a:t>AUTOMATIZANDO TESTES DE SOFTWARE COM SELENIUM WEBDRIVER E C#</a:t>
            </a:r>
            <a:endParaRPr lang="pt-BR" b="1" dirty="0"/>
          </a:p>
        </p:txBody>
      </p:sp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62E1FC1A-5A34-466C-BA5C-1E9A1AFE4F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049" y="2593907"/>
            <a:ext cx="3842216" cy="2162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17AC9D1F-2BCC-4310-9B8D-B34E4906565F}"/>
              </a:ext>
            </a:extLst>
          </p:cNvPr>
          <p:cNvSpPr/>
          <p:nvPr/>
        </p:nvSpPr>
        <p:spPr>
          <a:xfrm>
            <a:off x="1931435" y="5404225"/>
            <a:ext cx="814562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pt-BR" sz="3000" b="1" dirty="0">
                <a:solidFill>
                  <a:schemeClr val="tx2"/>
                </a:solidFill>
              </a:rPr>
              <a:t>Para mais informações: </a:t>
            </a:r>
            <a:r>
              <a:rPr lang="pt-BR" sz="3000" b="1" dirty="0">
                <a:solidFill>
                  <a:schemeClr val="tx2"/>
                </a:solidFill>
                <a:hlinkClick r:id="rId8"/>
              </a:rPr>
              <a:t>https://inoveteste.com.br</a:t>
            </a:r>
            <a:endParaRPr lang="pt-BR" sz="3000" b="1" dirty="0">
              <a:solidFill>
                <a:schemeClr val="tx2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3C2C12F-B2C6-4970-B2CC-151F1B6334F4}"/>
              </a:ext>
            </a:extLst>
          </p:cNvPr>
          <p:cNvSpPr/>
          <p:nvPr/>
        </p:nvSpPr>
        <p:spPr>
          <a:xfrm>
            <a:off x="409017" y="363588"/>
            <a:ext cx="37603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Outros Cursos</a:t>
            </a:r>
          </a:p>
        </p:txBody>
      </p:sp>
    </p:spTree>
    <p:extLst>
      <p:ext uri="{BB962C8B-B14F-4D97-AF65-F5344CB8AC3E}">
        <p14:creationId xmlns:p14="http://schemas.microsoft.com/office/powerpoint/2010/main" val="3732540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93AA9211-7812-42D6-B069-48475CF059BD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EE52C-BD82-4295-B39E-09BED4FB4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156" y="1920702"/>
            <a:ext cx="4239830" cy="736282"/>
          </a:xfrm>
        </p:spPr>
        <p:txBody>
          <a:bodyPr/>
          <a:lstStyle/>
          <a:p>
            <a:pPr algn="ctr"/>
            <a:r>
              <a:rPr lang="pt-BR" b="1" dirty="0">
                <a:hlinkClick r:id="rId4"/>
              </a:rPr>
              <a:t>Selenium: Curso Completo de Automação de Teste p/ Iniciantes</a:t>
            </a:r>
            <a:endParaRPr lang="pt-BR" b="1" dirty="0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60B97A7B-A319-4316-A158-705ACE9967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41" y="2593968"/>
            <a:ext cx="3843451" cy="2161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2521F4EB-FD81-4CB7-B4A1-D6BCC6F53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52726" y="1920702"/>
            <a:ext cx="4502953" cy="736282"/>
          </a:xfrm>
        </p:spPr>
        <p:txBody>
          <a:bodyPr/>
          <a:lstStyle/>
          <a:p>
            <a:pPr algn="ctr"/>
            <a:r>
              <a:rPr lang="pt-BR" b="1" dirty="0">
                <a:hlinkClick r:id="rId6"/>
              </a:rPr>
              <a:t>AUTOMATIZANDO TESTES DE SOFTWARE COM SELENIUM WEBDRIVER E C#</a:t>
            </a:r>
            <a:endParaRPr lang="pt-BR" b="1" dirty="0"/>
          </a:p>
        </p:txBody>
      </p:sp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62E1FC1A-5A34-466C-BA5C-1E9A1AFE4F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049" y="2593907"/>
            <a:ext cx="3842216" cy="2162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17AC9D1F-2BCC-4310-9B8D-B34E4906565F}"/>
              </a:ext>
            </a:extLst>
          </p:cNvPr>
          <p:cNvSpPr/>
          <p:nvPr/>
        </p:nvSpPr>
        <p:spPr>
          <a:xfrm>
            <a:off x="1931435" y="5404225"/>
            <a:ext cx="814562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pt-BR" sz="3000" b="1" dirty="0">
                <a:solidFill>
                  <a:schemeClr val="tx2"/>
                </a:solidFill>
              </a:rPr>
              <a:t>Para mais informações: </a:t>
            </a:r>
            <a:r>
              <a:rPr lang="pt-BR" sz="3000" b="1" dirty="0">
                <a:solidFill>
                  <a:schemeClr val="tx2"/>
                </a:solidFill>
                <a:hlinkClick r:id="rId8"/>
              </a:rPr>
              <a:t>https://inoveteste.com.br</a:t>
            </a:r>
            <a:endParaRPr lang="pt-BR" sz="3000" b="1" dirty="0">
              <a:solidFill>
                <a:schemeClr val="tx2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3C2C12F-B2C6-4970-B2CC-151F1B6334F4}"/>
              </a:ext>
            </a:extLst>
          </p:cNvPr>
          <p:cNvSpPr/>
          <p:nvPr/>
        </p:nvSpPr>
        <p:spPr>
          <a:xfrm>
            <a:off x="409017" y="363588"/>
            <a:ext cx="37603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Outros Cursos</a:t>
            </a:r>
          </a:p>
        </p:txBody>
      </p:sp>
    </p:spTree>
    <p:extLst>
      <p:ext uri="{BB962C8B-B14F-4D97-AF65-F5344CB8AC3E}">
        <p14:creationId xmlns:p14="http://schemas.microsoft.com/office/powerpoint/2010/main" val="111230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F3CB074-AA95-4B28-9FE4-018F47B67C3C}"/>
              </a:ext>
            </a:extLst>
          </p:cNvPr>
          <p:cNvSpPr/>
          <p:nvPr/>
        </p:nvSpPr>
        <p:spPr>
          <a:xfrm>
            <a:off x="409017" y="363588"/>
            <a:ext cx="47566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Objetivo do Curso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D7B59A-A5D4-4BB9-8F3E-764AD3EB30DA}"/>
              </a:ext>
            </a:extLst>
          </p:cNvPr>
          <p:cNvSpPr txBox="1"/>
          <p:nvPr/>
        </p:nvSpPr>
        <p:spPr>
          <a:xfrm>
            <a:off x="409017" y="1697312"/>
            <a:ext cx="66575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Utilizar a </a:t>
            </a:r>
            <a:r>
              <a:rPr lang="pt-B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pt-B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 Selenium para </a:t>
            </a:r>
            <a:r>
              <a:rPr lang="pt-B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 projeto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testes automatizados em Java </a:t>
            </a:r>
            <a:r>
              <a:rPr lang="pt-B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passando por todas as etapas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compõem um processo básico de automação dos testes funcionais.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FF25C7-3D84-4B8E-ADBC-45AAA6B91A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425" y="1697312"/>
            <a:ext cx="3463375" cy="3463375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93AA9211-7812-42D6-B069-48475CF059BD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</p:spTree>
    <p:extLst>
      <p:ext uri="{BB962C8B-B14F-4D97-AF65-F5344CB8AC3E}">
        <p14:creationId xmlns:p14="http://schemas.microsoft.com/office/powerpoint/2010/main" val="267294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329680B-24A2-4742-8FA4-01264BB9662C}"/>
              </a:ext>
            </a:extLst>
          </p:cNvPr>
          <p:cNvSpPr/>
          <p:nvPr/>
        </p:nvSpPr>
        <p:spPr>
          <a:xfrm>
            <a:off x="409017" y="363588"/>
            <a:ext cx="7651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Público-Alvo e Pré-Requisitos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0820C3-F43B-46FC-B1AB-FC44CA75425F}"/>
              </a:ext>
            </a:extLst>
          </p:cNvPr>
          <p:cNvSpPr txBox="1"/>
          <p:nvPr/>
        </p:nvSpPr>
        <p:spPr>
          <a:xfrm>
            <a:off x="409018" y="4585686"/>
            <a:ext cx="5956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Conhecimentos básicos em Teste de Software;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Elementos básicos do HTML;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Sintaxe da linguagem de programação Java;</a:t>
            </a: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2F0141-7AEA-42DE-AFA4-FA5CA1ECB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2" y="3043160"/>
            <a:ext cx="2915927" cy="3085052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BDA4CC07-629E-45EC-864E-FBE9ADFC0FAE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B57FD9B-2D07-4C0F-8C08-ED6DA288F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86" y="1312464"/>
            <a:ext cx="2518821" cy="251882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4A9162A-E21A-4A99-8B66-0F97B9A610CA}"/>
              </a:ext>
            </a:extLst>
          </p:cNvPr>
          <p:cNvSpPr txBox="1"/>
          <p:nvPr/>
        </p:nvSpPr>
        <p:spPr>
          <a:xfrm>
            <a:off x="3657600" y="1879378"/>
            <a:ext cx="705143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Profissionais da área de qualidade de software que almejam implementar um processo básico e rápido de automação de testes funcionais usando alguns recursos do Selenium.</a:t>
            </a: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6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E9B5C65-5432-46C0-8528-6955D163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541645"/>
            <a:ext cx="10113264" cy="68770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pt-BR" sz="4800" b="1" dirty="0"/>
              <a:t>Selenium</a:t>
            </a:r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E6B4DB81-CEC2-4240-8F33-B224B7B6B6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1"/>
            <a:ext cx="12191985" cy="4914900"/>
          </a:xfrm>
        </p:spPr>
      </p:pic>
    </p:spTree>
    <p:extLst>
      <p:ext uri="{BB962C8B-B14F-4D97-AF65-F5344CB8AC3E}">
        <p14:creationId xmlns:p14="http://schemas.microsoft.com/office/powerpoint/2010/main" val="110775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E8D0061-0C6B-47C2-B1B3-A186D6CDD6C4}"/>
              </a:ext>
            </a:extLst>
          </p:cNvPr>
          <p:cNvSpPr/>
          <p:nvPr/>
        </p:nvSpPr>
        <p:spPr>
          <a:xfrm>
            <a:off x="409017" y="363588"/>
            <a:ext cx="86607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O que é Selenium e como surgiu?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C48A8B-5C0F-43A8-9A53-4B1EE3D6A54B}"/>
              </a:ext>
            </a:extLst>
          </p:cNvPr>
          <p:cNvSpPr txBox="1"/>
          <p:nvPr/>
        </p:nvSpPr>
        <p:spPr>
          <a:xfrm>
            <a:off x="409017" y="1469571"/>
            <a:ext cx="10230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Selenium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é uma suíte composta por 4 ferramentas de automação de testes para aplicações web. E são elas: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Remote Control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WebDriver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GRID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0CE562-714B-4A18-A593-455913BC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32" y="2177457"/>
            <a:ext cx="4740713" cy="375286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7395E0-0C72-4930-AF19-A0709A951A72}"/>
              </a:ext>
            </a:extLst>
          </p:cNvPr>
          <p:cNvSpPr txBox="1"/>
          <p:nvPr/>
        </p:nvSpPr>
        <p:spPr>
          <a:xfrm>
            <a:off x="409017" y="2452443"/>
            <a:ext cx="59536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2004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 testador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Jason Huggins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estava testando uma aplicação interna da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ThoughtWorks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quando percebeu que poderia gerenciar melhor seu tempo nas atividades de teste manuais. Para isso, ele criou uma biblioteca Javascript que interagia com o browser. A esse projeto foi lhe concedido o nome de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Selenium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passando a ser uma ferramenta teste alternativa (open source) para testadores que não suportavam mais ficar dependentes da ferramenta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Quick Test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da empresa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Mercury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que por sinal era paga e bem cara. Na química, </a:t>
            </a:r>
            <a:r>
              <a:rPr lang="pt-BR" sz="20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antídoto do Mercúrio é o Selênio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Está aí, o porquê do nome. 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33303B86-878F-472E-9EEF-F27702875587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</p:spTree>
    <p:extLst>
      <p:ext uri="{BB962C8B-B14F-4D97-AF65-F5344CB8AC3E}">
        <p14:creationId xmlns:p14="http://schemas.microsoft.com/office/powerpoint/2010/main" val="147659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7B2B7CB-CE7D-4EEF-93F1-6C055D2112E1}"/>
              </a:ext>
            </a:extLst>
          </p:cNvPr>
          <p:cNvSpPr/>
          <p:nvPr/>
        </p:nvSpPr>
        <p:spPr>
          <a:xfrm>
            <a:off x="409017" y="363588"/>
            <a:ext cx="66668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accent2"/>
                </a:solidFill>
                <a:cs typeface="Calibri" panose="020F0502020204030204" pitchFamily="34" charset="0"/>
              </a:rPr>
              <a:t>Por que usar o Selenium?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E55F10-D466-41C4-B1E8-BE068D8A3164}"/>
              </a:ext>
            </a:extLst>
          </p:cNvPr>
          <p:cNvSpPr txBox="1"/>
          <p:nvPr/>
        </p:nvSpPr>
        <p:spPr>
          <a:xfrm>
            <a:off x="409017" y="1252672"/>
            <a:ext cx="6657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e executar scripts de testes independente do browser ou sistema operacional;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Adicionar plug-ins que permitem elaborar scripts de testes robustos e que atendem as necessidades dos negócios;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Integrar os scripts de teste a um projeto de teste, seja em Java, C#, PHP, Python ou Ruby;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Realizar Testes de Configuração e Performance através da execução de testes distribuídos e em paralelo.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4E2224-2A9F-42F4-8384-CC95A0C066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043" y="1502229"/>
            <a:ext cx="4334646" cy="2889764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BA5F49B8-2700-4AAF-A09D-CE29C18CEB59}"/>
              </a:ext>
            </a:extLst>
          </p:cNvPr>
          <p:cNvSpPr txBox="1">
            <a:spLocks/>
          </p:cNvSpPr>
          <p:nvPr/>
        </p:nvSpPr>
        <p:spPr>
          <a:xfrm>
            <a:off x="4983955" y="6401533"/>
            <a:ext cx="2224088" cy="4381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Hugo Peres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7C31FC-5854-4B14-95CF-98ED256BA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7" y="4530327"/>
            <a:ext cx="1696065" cy="7656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A016AF6-4CB4-4EE8-8840-5E9C4CECF2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1" y="5383794"/>
            <a:ext cx="1613424" cy="2258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5BB89C-0143-4098-8A9C-A370882F04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1" y="5770501"/>
            <a:ext cx="1613424" cy="50177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BAE7BE1-6F47-4D30-BB14-854E02225D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99" y="4538101"/>
            <a:ext cx="1420938" cy="54256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6696264-FC10-4B4E-A448-1FC467467E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99" y="5076657"/>
            <a:ext cx="1311517" cy="65575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4C48FB5-031B-4DA4-9A80-CD9C1FFB4D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88" y="5726366"/>
            <a:ext cx="1420938" cy="544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A7C759-7CCD-4652-9A64-A66B1D6449C1}"/>
              </a:ext>
            </a:extLst>
          </p:cNvPr>
          <p:cNvSpPr txBox="1"/>
          <p:nvPr/>
        </p:nvSpPr>
        <p:spPr>
          <a:xfrm>
            <a:off x="2080726" y="4530327"/>
            <a:ext cx="1311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Utilizado como principal tecnologia de testes em nuvem.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473A4B2-D40C-4DBC-A050-03E7EB459BE6}"/>
              </a:ext>
            </a:extLst>
          </p:cNvPr>
          <p:cNvSpPr txBox="1"/>
          <p:nvPr/>
        </p:nvSpPr>
        <p:spPr>
          <a:xfrm>
            <a:off x="5579148" y="4538101"/>
            <a:ext cx="1487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Desenvolvido por grandes profissionais da área de QA.</a:t>
            </a:r>
          </a:p>
        </p:txBody>
      </p:sp>
    </p:spTree>
    <p:extLst>
      <p:ext uri="{BB962C8B-B14F-4D97-AF65-F5344CB8AC3E}">
        <p14:creationId xmlns:p14="http://schemas.microsoft.com/office/powerpoint/2010/main" val="11052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E9B5C65-5432-46C0-8528-6955D163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7" y="5532120"/>
            <a:ext cx="10113264" cy="706755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pt-BR" sz="4800" b="1" dirty="0"/>
              <a:t>Processos de Teste de Software</a:t>
            </a:r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E6B4DB81-CEC2-4240-8F33-B224B7B6B6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4924926"/>
          </a:xfrm>
        </p:spPr>
      </p:pic>
    </p:spTree>
    <p:extLst>
      <p:ext uri="{BB962C8B-B14F-4D97-AF65-F5344CB8AC3E}">
        <p14:creationId xmlns:p14="http://schemas.microsoft.com/office/powerpoint/2010/main" val="5973021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Personalizada 4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7F7F7F"/>
      </a:accent1>
      <a:accent2>
        <a:srgbClr val="297B27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3D15E5"/>
      </a:hlink>
      <a:folHlink>
        <a:srgbClr val="BA6906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a 4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7F7F7F"/>
    </a:accent1>
    <a:accent2>
      <a:srgbClr val="297B27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3D15E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Personalizada 4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7F7F7F"/>
    </a:accent1>
    <a:accent2>
      <a:srgbClr val="297B27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3D15E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Personalizada 4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7F7F7F"/>
    </a:accent1>
    <a:accent2>
      <a:srgbClr val="297B27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3D15E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24331</TotalTime>
  <Words>1477</Words>
  <Application>Microsoft Office PowerPoint</Application>
  <PresentationFormat>Widescreen</PresentationFormat>
  <Paragraphs>153</Paragraphs>
  <Slides>30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Retrospectiva</vt:lpstr>
      <vt:lpstr>Processo de Automação de Testes Funcionais Com Selenium</vt:lpstr>
      <vt:lpstr>Hugo Peres</vt:lpstr>
      <vt:lpstr>Apresentação do PowerPoint</vt:lpstr>
      <vt:lpstr>Apresentação do PowerPoint</vt:lpstr>
      <vt:lpstr>Apresentação do PowerPoint</vt:lpstr>
      <vt:lpstr>Selenium</vt:lpstr>
      <vt:lpstr>Apresentação do PowerPoint</vt:lpstr>
      <vt:lpstr>Apresentação do PowerPoint</vt:lpstr>
      <vt:lpstr>Processos de Teste de Software</vt:lpstr>
      <vt:lpstr>Apresentação do PowerPoint</vt:lpstr>
      <vt:lpstr>Apresentação do PowerPoint</vt:lpstr>
      <vt:lpstr>Apresentação do PowerPoint</vt:lpstr>
      <vt:lpstr>Selenium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Selenium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Hugo Peres</dc:creator>
  <cp:lastModifiedBy>Hugo Peres</cp:lastModifiedBy>
  <cp:revision>379</cp:revision>
  <dcterms:created xsi:type="dcterms:W3CDTF">2018-10-02T18:43:12Z</dcterms:created>
  <dcterms:modified xsi:type="dcterms:W3CDTF">2019-03-23T05:41:33Z</dcterms:modified>
  <cp:contentStatus/>
</cp:coreProperties>
</file>